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b90f8523d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b90f8523d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b90f8523d2_2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b90f8523d2_2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b90f8523d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b90f8523d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b90f8523d2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gb90f8523d2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b90f8523d2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b90f8523d2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b90f8523d2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b90f8523d2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b90f8523d2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b90f8523d2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b90f8523d2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b90f8523d2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b90f8523d2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b90f8523d2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b90f8523d2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b90f8523d2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b90f8523d2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gb90f8523d2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b90f8523d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b90f8523d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b90f8523d2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b90f8523d2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b90f8523d2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b90f8523d2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b90f8523d2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b90f8523d2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o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3" name="Google Shape;13;p2"/>
            <p:cNvSpPr/>
            <p:nvPr/>
          </p:nvSpPr>
          <p:spPr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l" t="t" r="r" b="b"/>
              <a:pathLst>
                <a:path w="2038" h="1169" extrusionOk="0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l" t="t" r="r" b="b"/>
              <a:pathLst>
                <a:path w="1549" h="1017" extrusionOk="0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l" t="t" r="r" b="b"/>
              <a:pathLst>
                <a:path w="1688" h="1066" extrusionOk="0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l" t="t" r="r" b="b"/>
              <a:pathLst>
                <a:path w="2171" h="1326" extrusionOk="0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l" t="t" r="r" b="b"/>
              <a:pathLst>
                <a:path w="106" h="143" extrusionOk="0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l" t="t" r="r" b="b"/>
              <a:pathLst>
                <a:path w="2330" h="1452" extrusionOk="0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l" t="t" r="r" b="b"/>
              <a:pathLst>
                <a:path w="1216" h="1436" extrusionOk="0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l" t="t" r="r" b="b"/>
              <a:pathLst>
                <a:path w="222" h="129" extrusionOk="0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l" t="t" r="r" b="b"/>
              <a:pathLst>
                <a:path w="1174" h="1440" extrusionOk="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l" t="t" r="r" b="b"/>
              <a:pathLst>
                <a:path w="125" h="74" extrusionOk="0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l" t="t" r="r" b="b"/>
              <a:pathLst>
                <a:path w="1155" h="1440" extrusionOk="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l" t="t" r="r" b="b"/>
              <a:pathLst>
                <a:path w="75" h="45" extrusionOk="0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l" t="t" r="r" b="b"/>
              <a:pathLst>
                <a:path w="1160" h="1441" extrusionOk="0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l" t="t" r="r" b="b"/>
              <a:pathLst>
                <a:path w="1137" h="1440" extrusionOk="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l" t="t" r="r" b="b"/>
              <a:pathLst>
                <a:path w="1058" h="1439" extrusionOk="0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l" t="t" r="r" b="b"/>
              <a:pathLst>
                <a:path w="718" h="575" extrusionOk="0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l" t="t" r="r" b="b"/>
              <a:pathLst>
                <a:path w="620" h="536" extrusionOk="0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l" t="t" r="r" b="b"/>
              <a:pathLst>
                <a:path w="455" h="285" extrusionOk="0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l" t="t" r="r" b="b"/>
              <a:pathLst>
                <a:path w="188" h="112" extrusionOk="0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2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3" name="Google Shape;33;p2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2"/>
          <p:cNvSpPr txBox="1"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5400"/>
              <a:buFont typeface="Calibri"/>
              <a:buNone/>
              <a:defRPr sz="540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1800" b="0">
                <a:solidFill>
                  <a:srgbClr val="FFFEFF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9pPr>
          </a:lstStyle>
          <a:p>
            <a:endParaRPr/>
          </a:p>
        </p:txBody>
      </p:sp>
      <p:sp>
        <p:nvSpPr>
          <p:cNvPr id="38" name="Google Shape;38;p2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pic>
        <p:nvPicPr>
          <p:cNvPr id="41" name="Google Shape;4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4150" y="5865937"/>
            <a:ext cx="914401" cy="82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11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284" name="Google Shape;284;p11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1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06" name="Google Shape;306;p1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1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" name="Google Shape;309;p11"/>
          <p:cNvSpPr txBox="1"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11"/>
          <p:cNvSpPr txBox="1">
            <a:spLocks noGrp="1"/>
          </p:cNvSpPr>
          <p:nvPr>
            <p:ph type="body" idx="1"/>
          </p:nvPr>
        </p:nvSpPr>
        <p:spPr>
          <a:xfrm rot="5400000">
            <a:off x="5618955" y="285746"/>
            <a:ext cx="5257090" cy="6275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311" name="Google Shape;311;p11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11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1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pic>
        <p:nvPicPr>
          <p:cNvPr id="314" name="Google Shape;31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4150" y="5865937"/>
            <a:ext cx="914401" cy="82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e Texto" type="vertTitleAndTx">
  <p:cSld name="VERTICAL_TITLE_AND_VERTICAL_TEXT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oogle Shape;316;p12"/>
          <p:cNvGrpSpPr/>
          <p:nvPr/>
        </p:nvGrpSpPr>
        <p:grpSpPr>
          <a:xfrm flipH="1">
            <a:off x="-1" y="0"/>
            <a:ext cx="12584114" cy="6853238"/>
            <a:chOff x="-417513" y="0"/>
            <a:chExt cx="12584114" cy="6853238"/>
          </a:xfrm>
        </p:grpSpPr>
        <p:sp>
          <p:nvSpPr>
            <p:cNvPr id="317" name="Google Shape;317;p12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2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2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2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2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2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2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2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2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2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2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2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2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2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2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2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2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2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2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2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2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oogle Shape;338;p12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339" name="Google Shape;339;p1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12"/>
          <p:cNvSpPr txBox="1">
            <a:spLocks noGrp="1"/>
          </p:cNvSpPr>
          <p:nvPr>
            <p:ph type="title"/>
          </p:nvPr>
        </p:nvSpPr>
        <p:spPr>
          <a:xfrm rot="5400000">
            <a:off x="8329814" y="1827548"/>
            <a:ext cx="2456442" cy="3501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12"/>
          <p:cNvSpPr txBox="1">
            <a:spLocks noGrp="1"/>
          </p:cNvSpPr>
          <p:nvPr>
            <p:ph type="body" idx="1"/>
          </p:nvPr>
        </p:nvSpPr>
        <p:spPr>
          <a:xfrm rot="5400000">
            <a:off x="1308406" y="292784"/>
            <a:ext cx="5257303" cy="626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344" name="Google Shape;344;p12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2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12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pic>
        <p:nvPicPr>
          <p:cNvPr id="347" name="Google Shape;34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4150" y="5865937"/>
            <a:ext cx="914401" cy="82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Objeto" type="obj">
  <p:cSld name="OBJEC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4" name="Google Shape;44;p3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6" name="Google Shape;66;p3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3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"/>
          <p:cNvSpPr txBox="1">
            <a:spLocks noGrp="1"/>
          </p:cNvSpPr>
          <p:nvPr>
            <p:ph type="body" idx="1"/>
          </p:nvPr>
        </p:nvSpPr>
        <p:spPr>
          <a:xfrm>
            <a:off x="5118447" y="803186"/>
            <a:ext cx="6281873" cy="524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71" name="Google Shape;71;p3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"/>
          <p:cNvSpPr txBox="1">
            <a:spLocks noGrp="1"/>
          </p:cNvSpPr>
          <p:nvPr>
            <p:ph type="ftr" idx="11"/>
          </p:nvPr>
        </p:nvSpPr>
        <p:spPr>
          <a:xfrm>
            <a:off x="801597" y="6214889"/>
            <a:ext cx="10588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sp>
        <p:nvSpPr>
          <p:cNvPr id="74" name="Google Shape;74;p3"/>
          <p:cNvSpPr txBox="1"/>
          <p:nvPr/>
        </p:nvSpPr>
        <p:spPr>
          <a:xfrm>
            <a:off x="4224000" y="6229525"/>
            <a:ext cx="374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latin typeface="Rockwell"/>
                <a:ea typeface="Rockwell"/>
                <a:cs typeface="Rockwell"/>
                <a:sym typeface="Rockwell"/>
              </a:rPr>
              <a:t>Ana Gião, Beatriz Lacerda, Francisco Franco, Maria Barros</a:t>
            </a:r>
            <a:endParaRPr sz="900">
              <a:latin typeface="Rockwell"/>
              <a:ea typeface="Rockwell"/>
              <a:cs typeface="Rockwell"/>
              <a:sym typeface="Rockwel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latin typeface="Rockwell"/>
                <a:ea typeface="Rockwell"/>
                <a:cs typeface="Rockwell"/>
                <a:sym typeface="Rockwell"/>
              </a:rPr>
              <a:t>Agrupamento de escolas JC</a:t>
            </a:r>
            <a:endParaRPr sz="900"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75" name="Google Shape;7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4150" y="5865937"/>
            <a:ext cx="914401" cy="82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sp>
        <p:nvSpPr>
          <p:cNvPr id="80" name="Google Shape;80;p4"/>
          <p:cNvSpPr txBox="1"/>
          <p:nvPr/>
        </p:nvSpPr>
        <p:spPr>
          <a:xfrm>
            <a:off x="4224000" y="6229525"/>
            <a:ext cx="374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latin typeface="Rockwell"/>
                <a:ea typeface="Rockwell"/>
                <a:cs typeface="Rockwell"/>
                <a:sym typeface="Rockwell"/>
              </a:rPr>
              <a:t>Ana Gião, Beatriz Lacerda, Francisco Franco, Maria Barros</a:t>
            </a:r>
            <a:endParaRPr sz="900">
              <a:latin typeface="Rockwell"/>
              <a:ea typeface="Rockwell"/>
              <a:cs typeface="Rockwell"/>
              <a:sym typeface="Rockwel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latin typeface="Rockwell"/>
                <a:ea typeface="Rockwell"/>
                <a:cs typeface="Rockwell"/>
                <a:sym typeface="Rockwell"/>
              </a:rPr>
              <a:t>Agrupamento de escolas JC</a:t>
            </a:r>
            <a:endParaRPr sz="900"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81" name="Google Shape;8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4150" y="5865937"/>
            <a:ext cx="914401" cy="82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cção" type="secHead">
  <p:cSld name="SECTION_HEADER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5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4" name="Google Shape;84;p5"/>
            <p:cNvSpPr/>
            <p:nvPr/>
          </p:nvSpPr>
          <p:spPr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l" t="t" r="r" b="b"/>
              <a:pathLst>
                <a:path w="2038" h="1169" extrusionOk="0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l" t="t" r="r" b="b"/>
              <a:pathLst>
                <a:path w="1549" h="1017" extrusionOk="0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l" t="t" r="r" b="b"/>
              <a:pathLst>
                <a:path w="1688" h="1066" extrusionOk="0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l" t="t" r="r" b="b"/>
              <a:pathLst>
                <a:path w="2171" h="1326" extrusionOk="0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l" t="t" r="r" b="b"/>
              <a:pathLst>
                <a:path w="106" h="143" extrusionOk="0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l" t="t" r="r" b="b"/>
              <a:pathLst>
                <a:path w="2330" h="1452" extrusionOk="0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l" t="t" r="r" b="b"/>
              <a:pathLst>
                <a:path w="1216" h="1436" extrusionOk="0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l" t="t" r="r" b="b"/>
              <a:pathLst>
                <a:path w="222" h="129" extrusionOk="0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l" t="t" r="r" b="b"/>
              <a:pathLst>
                <a:path w="1174" h="1440" extrusionOk="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l" t="t" r="r" b="b"/>
              <a:pathLst>
                <a:path w="125" h="74" extrusionOk="0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l" t="t" r="r" b="b"/>
              <a:pathLst>
                <a:path w="1155" h="1440" extrusionOk="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l" t="t" r="r" b="b"/>
              <a:pathLst>
                <a:path w="75" h="45" extrusionOk="0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l" t="t" r="r" b="b"/>
              <a:pathLst>
                <a:path w="1160" h="1441" extrusionOk="0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l" t="t" r="r" b="b"/>
              <a:pathLst>
                <a:path w="1137" h="1440" extrusionOk="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l" t="t" r="r" b="b"/>
              <a:pathLst>
                <a:path w="1058" h="1439" extrusionOk="0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l" t="t" r="r" b="b"/>
              <a:pathLst>
                <a:path w="718" h="575" extrusionOk="0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l" t="t" r="r" b="b"/>
              <a:pathLst>
                <a:path w="620" h="536" extrusionOk="0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l" t="t" r="r" b="b"/>
              <a:pathLst>
                <a:path w="455" h="285" extrusionOk="0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l" t="t" r="r" b="b"/>
              <a:pathLst>
                <a:path w="188" h="112" extrusionOk="0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5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104" name="Google Shape;104;p5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5"/>
          <p:cNvSpPr txBox="1"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400"/>
              <a:buFont typeface="Calibri"/>
              <a:buNone/>
              <a:defRPr sz="440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1800">
                <a:solidFill>
                  <a:srgbClr val="FFFEF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5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5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pic>
        <p:nvPicPr>
          <p:cNvPr id="112" name="Google Shape;11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4150" y="5865937"/>
            <a:ext cx="914401" cy="82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Duplo" type="twoObj">
  <p:cSld name="TWO_OBJECTS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5" name="Google Shape;115;p6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36;p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137" name="Google Shape;137;p6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6"/>
          <p:cNvSpPr txBox="1"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6"/>
          <p:cNvSpPr txBox="1">
            <a:spLocks noGrp="1"/>
          </p:cNvSpPr>
          <p:nvPr>
            <p:ph type="body" idx="1"/>
          </p:nvPr>
        </p:nvSpPr>
        <p:spPr>
          <a:xfrm>
            <a:off x="5120878" y="803187"/>
            <a:ext cx="6269591" cy="238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42" name="Google Shape;142;p6"/>
          <p:cNvSpPr txBox="1">
            <a:spLocks noGrp="1"/>
          </p:cNvSpPr>
          <p:nvPr>
            <p:ph type="body" idx="2"/>
          </p:nvPr>
        </p:nvSpPr>
        <p:spPr>
          <a:xfrm>
            <a:off x="5118447" y="3672162"/>
            <a:ext cx="6272022" cy="2383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43" name="Google Shape;143;p6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6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6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sp>
        <p:nvSpPr>
          <p:cNvPr id="146" name="Google Shape;146;p6"/>
          <p:cNvSpPr txBox="1"/>
          <p:nvPr/>
        </p:nvSpPr>
        <p:spPr>
          <a:xfrm>
            <a:off x="4224000" y="6229525"/>
            <a:ext cx="374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latin typeface="Rockwell"/>
                <a:ea typeface="Rockwell"/>
                <a:cs typeface="Rockwell"/>
                <a:sym typeface="Rockwell"/>
              </a:rPr>
              <a:t>Ana Gião, Beatriz Lacerda, Francisco Franco, Maria Barros</a:t>
            </a:r>
            <a:endParaRPr sz="900">
              <a:latin typeface="Rockwell"/>
              <a:ea typeface="Rockwell"/>
              <a:cs typeface="Rockwell"/>
              <a:sym typeface="Rockwel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latin typeface="Rockwell"/>
                <a:ea typeface="Rockwell"/>
                <a:cs typeface="Rockwell"/>
                <a:sym typeface="Rockwell"/>
              </a:rPr>
              <a:t>Agrupamento de escolas JC</a:t>
            </a:r>
            <a:endParaRPr sz="900"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47" name="Google Shape;14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4150" y="5865937"/>
            <a:ext cx="914401" cy="82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7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50" name="Google Shape;150;p7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7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172" name="Google Shape;172;p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7"/>
          <p:cNvSpPr txBox="1"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7"/>
          <p:cNvSpPr txBox="1"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20"/>
              <a:buNone/>
              <a:defRPr sz="2200" b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9pPr>
          </a:lstStyle>
          <a:p>
            <a:endParaRPr/>
          </a:p>
        </p:txBody>
      </p:sp>
      <p:sp>
        <p:nvSpPr>
          <p:cNvPr id="177" name="Google Shape;177;p7"/>
          <p:cNvSpPr txBox="1">
            <a:spLocks noGrp="1"/>
          </p:cNvSpPr>
          <p:nvPr>
            <p:ph type="body" idx="2"/>
          </p:nvPr>
        </p:nvSpPr>
        <p:spPr>
          <a:xfrm>
            <a:off x="5125305" y="1488985"/>
            <a:ext cx="6264350" cy="1696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78" name="Google Shape;178;p7"/>
          <p:cNvSpPr txBox="1">
            <a:spLocks noGrp="1"/>
          </p:cNvSpPr>
          <p:nvPr>
            <p:ph type="body" idx="3"/>
          </p:nvPr>
        </p:nvSpPr>
        <p:spPr>
          <a:xfrm>
            <a:off x="5118653" y="3665887"/>
            <a:ext cx="6264414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20"/>
              <a:buNone/>
              <a:defRPr sz="2200" b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9pPr>
          </a:lstStyle>
          <a:p>
            <a:endParaRPr/>
          </a:p>
        </p:txBody>
      </p:sp>
      <p:sp>
        <p:nvSpPr>
          <p:cNvPr id="179" name="Google Shape;179;p7"/>
          <p:cNvSpPr txBox="1">
            <a:spLocks noGrp="1"/>
          </p:cNvSpPr>
          <p:nvPr>
            <p:ph type="body" idx="4"/>
          </p:nvPr>
        </p:nvSpPr>
        <p:spPr>
          <a:xfrm>
            <a:off x="5118447" y="4351687"/>
            <a:ext cx="6265588" cy="170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80" name="Google Shape;180;p7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7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7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pic>
        <p:nvPicPr>
          <p:cNvPr id="183" name="Google Shape;18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4150" y="5865937"/>
            <a:ext cx="914401" cy="82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ó Título" type="titleOnly">
  <p:cSld name="TITLE_ONLY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86" name="Google Shape;186;p8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" name="Google Shape;207;p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08" name="Google Shape;208;p8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8"/>
          <p:cNvSpPr txBox="1"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8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8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8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pic>
        <p:nvPicPr>
          <p:cNvPr id="215" name="Google Shape;21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4150" y="5865937"/>
            <a:ext cx="914401" cy="82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218" name="Google Shape;218;p9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9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40" name="Google Shape;240;p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9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9"/>
          <p:cNvSpPr txBox="1"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3200"/>
              <a:buFont typeface="Calibri"/>
              <a:buNone/>
              <a:defRPr sz="320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9"/>
          <p:cNvSpPr txBox="1">
            <a:spLocks noGrp="1"/>
          </p:cNvSpPr>
          <p:nvPr>
            <p:ph type="body" idx="1"/>
          </p:nvPr>
        </p:nvSpPr>
        <p:spPr>
          <a:xfrm>
            <a:off x="5109983" y="802809"/>
            <a:ext cx="6275035" cy="5249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245" name="Google Shape;245;p9"/>
          <p:cNvSpPr txBox="1">
            <a:spLocks noGrp="1"/>
          </p:cNvSpPr>
          <p:nvPr>
            <p:ph type="body" idx="2"/>
          </p:nvPr>
        </p:nvSpPr>
        <p:spPr>
          <a:xfrm>
            <a:off x="888631" y="3580186"/>
            <a:ext cx="3501197" cy="1221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FFFEF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5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3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9pPr>
          </a:lstStyle>
          <a:p>
            <a:endParaRPr/>
          </a:p>
        </p:txBody>
      </p:sp>
      <p:sp>
        <p:nvSpPr>
          <p:cNvPr id="246" name="Google Shape;246;p9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9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9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pic>
        <p:nvPicPr>
          <p:cNvPr id="249" name="Google Shape;24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4150" y="5865937"/>
            <a:ext cx="914401" cy="82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10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52" name="Google Shape;252;p10"/>
            <p:cNvSpPr/>
            <p:nvPr/>
          </p:nvSpPr>
          <p:spPr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l" t="t" r="r" b="b"/>
              <a:pathLst>
                <a:path w="2038" h="1169" extrusionOk="0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0"/>
            <p:cNvSpPr/>
            <p:nvPr/>
          </p:nvSpPr>
          <p:spPr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l" t="t" r="r" b="b"/>
              <a:pathLst>
                <a:path w="1549" h="1017" extrusionOk="0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0"/>
            <p:cNvSpPr/>
            <p:nvPr/>
          </p:nvSpPr>
          <p:spPr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l" t="t" r="r" b="b"/>
              <a:pathLst>
                <a:path w="1688" h="1066" extrusionOk="0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0"/>
            <p:cNvSpPr/>
            <p:nvPr/>
          </p:nvSpPr>
          <p:spPr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l" t="t" r="r" b="b"/>
              <a:pathLst>
                <a:path w="2171" h="1326" extrusionOk="0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0"/>
            <p:cNvSpPr/>
            <p:nvPr/>
          </p:nvSpPr>
          <p:spPr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l" t="t" r="r" b="b"/>
              <a:pathLst>
                <a:path w="106" h="143" extrusionOk="0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0"/>
            <p:cNvSpPr/>
            <p:nvPr/>
          </p:nvSpPr>
          <p:spPr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l" t="t" r="r" b="b"/>
              <a:pathLst>
                <a:path w="2330" h="1452" extrusionOk="0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0"/>
            <p:cNvSpPr/>
            <p:nvPr/>
          </p:nvSpPr>
          <p:spPr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l" t="t" r="r" b="b"/>
              <a:pathLst>
                <a:path w="1216" h="1436" extrusionOk="0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0"/>
            <p:cNvSpPr/>
            <p:nvPr/>
          </p:nvSpPr>
          <p:spPr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l" t="t" r="r" b="b"/>
              <a:pathLst>
                <a:path w="222" h="129" extrusionOk="0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0"/>
            <p:cNvSpPr/>
            <p:nvPr/>
          </p:nvSpPr>
          <p:spPr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l" t="t" r="r" b="b"/>
              <a:pathLst>
                <a:path w="1174" h="1440" extrusionOk="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0"/>
            <p:cNvSpPr/>
            <p:nvPr/>
          </p:nvSpPr>
          <p:spPr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l" t="t" r="r" b="b"/>
              <a:pathLst>
                <a:path w="125" h="74" extrusionOk="0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0"/>
            <p:cNvSpPr/>
            <p:nvPr/>
          </p:nvSpPr>
          <p:spPr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l" t="t" r="r" b="b"/>
              <a:pathLst>
                <a:path w="1155" h="1440" extrusionOk="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0"/>
            <p:cNvSpPr/>
            <p:nvPr/>
          </p:nvSpPr>
          <p:spPr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l" t="t" r="r" b="b"/>
              <a:pathLst>
                <a:path w="75" h="45" extrusionOk="0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0"/>
            <p:cNvSpPr/>
            <p:nvPr/>
          </p:nvSpPr>
          <p:spPr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l" t="t" r="r" b="b"/>
              <a:pathLst>
                <a:path w="1160" h="1441" extrusionOk="0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0"/>
            <p:cNvSpPr/>
            <p:nvPr/>
          </p:nvSpPr>
          <p:spPr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l" t="t" r="r" b="b"/>
              <a:pathLst>
                <a:path w="1137" h="1440" extrusionOk="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0"/>
            <p:cNvSpPr/>
            <p:nvPr/>
          </p:nvSpPr>
          <p:spPr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l" t="t" r="r" b="b"/>
              <a:pathLst>
                <a:path w="1058" h="1439" extrusionOk="0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0"/>
            <p:cNvSpPr/>
            <p:nvPr/>
          </p:nvSpPr>
          <p:spPr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l" t="t" r="r" b="b"/>
              <a:pathLst>
                <a:path w="718" h="575" extrusionOk="0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0"/>
            <p:cNvSpPr/>
            <p:nvPr/>
          </p:nvSpPr>
          <p:spPr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l" t="t" r="r" b="b"/>
              <a:pathLst>
                <a:path w="620" h="536" extrusionOk="0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0"/>
            <p:cNvSpPr/>
            <p:nvPr/>
          </p:nvSpPr>
          <p:spPr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l" t="t" r="r" b="b"/>
              <a:pathLst>
                <a:path w="455" h="285" extrusionOk="0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0"/>
            <p:cNvSpPr/>
            <p:nvPr/>
          </p:nvSpPr>
          <p:spPr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l" t="t" r="r" b="b"/>
              <a:pathLst>
                <a:path w="188" h="112" extrusionOk="0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10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272" name="Google Shape;272;p10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0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0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10"/>
          <p:cNvSpPr>
            <a:spLocks noGrp="1"/>
          </p:cNvSpPr>
          <p:nvPr>
            <p:ph type="pic" idx="2"/>
          </p:nvPr>
        </p:nvSpPr>
        <p:spPr>
          <a:xfrm>
            <a:off x="7543510" y="0"/>
            <a:ext cx="464849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08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64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276" name="Google Shape;276;p10"/>
          <p:cNvSpPr txBox="1"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3600"/>
              <a:buFont typeface="Calibri"/>
              <a:buNone/>
              <a:defRPr sz="360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10"/>
          <p:cNvSpPr txBox="1">
            <a:spLocks noGrp="1"/>
          </p:cNvSpPr>
          <p:nvPr>
            <p:ph type="body" idx="1"/>
          </p:nvPr>
        </p:nvSpPr>
        <p:spPr>
          <a:xfrm>
            <a:off x="885443" y="3545012"/>
            <a:ext cx="5776646" cy="1274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1800">
                <a:solidFill>
                  <a:srgbClr val="FFFEF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5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3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9pPr>
          </a:lstStyle>
          <a:p>
            <a:endParaRPr/>
          </a:p>
        </p:txBody>
      </p:sp>
      <p:sp>
        <p:nvSpPr>
          <p:cNvPr id="278" name="Google Shape;278;p10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10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5942203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10"/>
          <p:cNvSpPr txBox="1">
            <a:spLocks noGrp="1"/>
          </p:cNvSpPr>
          <p:nvPr>
            <p:ph type="sldNum" idx="12"/>
          </p:nvPr>
        </p:nvSpPr>
        <p:spPr>
          <a:xfrm>
            <a:off x="5828377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pic>
        <p:nvPicPr>
          <p:cNvPr id="281" name="Google Shape;28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4150" y="5865937"/>
            <a:ext cx="914401" cy="82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>
            <a:lvl1pPr marR="0"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433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8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4036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2638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4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241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242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242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242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242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242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3"/>
          <p:cNvSpPr txBox="1">
            <a:spLocks noGrp="1"/>
          </p:cNvSpPr>
          <p:nvPr>
            <p:ph type="ctrTitle"/>
          </p:nvPr>
        </p:nvSpPr>
        <p:spPr>
          <a:xfrm>
            <a:off x="1759236" y="2075504"/>
            <a:ext cx="8679900" cy="17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5400"/>
              <a:buFont typeface="Calibri"/>
              <a:buNone/>
            </a:pPr>
            <a:r>
              <a:rPr lang="pt-PT"/>
              <a:t>Implementação da Base de Dados</a:t>
            </a:r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1"/>
          </p:nvPr>
        </p:nvSpPr>
        <p:spPr>
          <a:xfrm>
            <a:off x="1759237" y="3906266"/>
            <a:ext cx="8673300" cy="13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38"/>
              <a:buNone/>
            </a:pPr>
            <a:r>
              <a:rPr lang="pt-PT" sz="1125"/>
              <a:t>Grupo 15: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38"/>
              <a:buNone/>
            </a:pPr>
            <a:r>
              <a:rPr lang="pt-PT" sz="1125"/>
              <a:t>Ana Teresa Gião A89536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38"/>
              <a:buNone/>
            </a:pPr>
            <a:r>
              <a:rPr lang="pt-PT" sz="1125"/>
              <a:t>Maria Beatriz Lacerda a89535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38"/>
              <a:buNone/>
            </a:pPr>
            <a:r>
              <a:rPr lang="pt-PT" sz="1125"/>
              <a:t>Francisco Franco A89458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38"/>
              <a:buNone/>
            </a:pPr>
            <a:r>
              <a:rPr lang="pt-PT" sz="1125"/>
              <a:t>Maria Barros A89525</a:t>
            </a:r>
            <a:endParaRPr/>
          </a:p>
        </p:txBody>
      </p:sp>
      <p:pic>
        <p:nvPicPr>
          <p:cNvPr id="354" name="Google Shape;35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25337" y="224589"/>
            <a:ext cx="1541326" cy="770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3"/>
          <p:cNvSpPr txBox="1">
            <a:spLocks noGrp="1"/>
          </p:cNvSpPr>
          <p:nvPr>
            <p:ph type="title"/>
          </p:nvPr>
        </p:nvSpPr>
        <p:spPr>
          <a:xfrm>
            <a:off x="889000" y="2303850"/>
            <a:ext cx="3491100" cy="25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300"/>
              <a:t>3.1.1 Caracterização das entidades baseadas nos requisitos levantados</a:t>
            </a:r>
            <a:endParaRPr sz="3300"/>
          </a:p>
        </p:txBody>
      </p:sp>
      <p:sp>
        <p:nvSpPr>
          <p:cNvPr id="436" name="Google Shape;436;p23"/>
          <p:cNvSpPr txBox="1">
            <a:spLocks noGrp="1"/>
          </p:cNvSpPr>
          <p:nvPr>
            <p:ph type="body" idx="1"/>
          </p:nvPr>
        </p:nvSpPr>
        <p:spPr>
          <a:xfrm>
            <a:off x="5125131" y="803175"/>
            <a:ext cx="2918400" cy="685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PT" b="1"/>
              <a:t>Escola</a:t>
            </a:r>
            <a:endParaRPr b="1"/>
          </a:p>
        </p:txBody>
      </p:sp>
      <p:sp>
        <p:nvSpPr>
          <p:cNvPr id="437" name="Google Shape;437;p23"/>
          <p:cNvSpPr txBox="1">
            <a:spLocks noGrp="1"/>
          </p:cNvSpPr>
          <p:nvPr>
            <p:ph type="body" idx="2"/>
          </p:nvPr>
        </p:nvSpPr>
        <p:spPr>
          <a:xfrm>
            <a:off x="5125300" y="1488975"/>
            <a:ext cx="2918400" cy="2033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330" algn="l" rtl="0"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ID escola</a:t>
            </a:r>
            <a:endParaRPr/>
          </a:p>
          <a:p>
            <a:pPr marL="457200" lvl="0" indent="-354330" algn="l" rtl="0"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Nome</a:t>
            </a:r>
            <a:endParaRPr/>
          </a:p>
          <a:p>
            <a:pPr marL="457200" lvl="0" indent="-354330" algn="l" rtl="0"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Endereço (Rua e Código Postal)</a:t>
            </a:r>
            <a:endParaRPr/>
          </a:p>
          <a:p>
            <a:pPr marL="457200" lvl="0" indent="-354330" algn="l" rtl="0"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Telemóvel</a:t>
            </a:r>
            <a:endParaRPr/>
          </a:p>
        </p:txBody>
      </p:sp>
      <p:sp>
        <p:nvSpPr>
          <p:cNvPr id="438" name="Google Shape;438;p23"/>
          <p:cNvSpPr txBox="1">
            <a:spLocks noGrp="1"/>
          </p:cNvSpPr>
          <p:nvPr>
            <p:ph type="body" idx="3"/>
          </p:nvPr>
        </p:nvSpPr>
        <p:spPr>
          <a:xfrm>
            <a:off x="5118652" y="3665875"/>
            <a:ext cx="1618800" cy="685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PT" b="1"/>
              <a:t>Aluno</a:t>
            </a:r>
            <a:endParaRPr b="1"/>
          </a:p>
        </p:txBody>
      </p:sp>
      <p:sp>
        <p:nvSpPr>
          <p:cNvPr id="439" name="Google Shape;439;p23"/>
          <p:cNvSpPr txBox="1">
            <a:spLocks noGrp="1"/>
          </p:cNvSpPr>
          <p:nvPr>
            <p:ph type="body" idx="4"/>
          </p:nvPr>
        </p:nvSpPr>
        <p:spPr>
          <a:xfrm>
            <a:off x="5118448" y="4351675"/>
            <a:ext cx="2918400" cy="1704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330" algn="l" rtl="0"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Nr Aluno</a:t>
            </a:r>
            <a:endParaRPr/>
          </a:p>
          <a:p>
            <a:pPr marL="457200" lvl="0" indent="-354330" algn="l" rtl="0"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Nome</a:t>
            </a:r>
            <a:endParaRPr/>
          </a:p>
          <a:p>
            <a:pPr marL="457200" lvl="0" indent="-354330" algn="l" rtl="0"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Idade</a:t>
            </a:r>
            <a:endParaRPr/>
          </a:p>
          <a:p>
            <a:pPr marL="457200" lvl="0" indent="-354330" algn="l" rtl="0"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Email</a:t>
            </a:r>
            <a:endParaRPr/>
          </a:p>
          <a:p>
            <a:pPr marL="457200" lvl="0" indent="-354330" algn="l" rtl="0"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Média</a:t>
            </a:r>
            <a:endParaRPr/>
          </a:p>
        </p:txBody>
      </p:sp>
      <p:sp>
        <p:nvSpPr>
          <p:cNvPr id="440" name="Google Shape;440;p23"/>
          <p:cNvSpPr txBox="1">
            <a:spLocks noGrp="1"/>
          </p:cNvSpPr>
          <p:nvPr>
            <p:ph type="body" idx="3"/>
          </p:nvPr>
        </p:nvSpPr>
        <p:spPr>
          <a:xfrm>
            <a:off x="8517577" y="3665875"/>
            <a:ext cx="1618800" cy="685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PT" b="1"/>
              <a:t>Turma</a:t>
            </a:r>
            <a:endParaRPr b="1"/>
          </a:p>
        </p:txBody>
      </p:sp>
      <p:sp>
        <p:nvSpPr>
          <p:cNvPr id="441" name="Google Shape;441;p23"/>
          <p:cNvSpPr txBox="1">
            <a:spLocks noGrp="1"/>
          </p:cNvSpPr>
          <p:nvPr>
            <p:ph type="body" idx="3"/>
          </p:nvPr>
        </p:nvSpPr>
        <p:spPr>
          <a:xfrm>
            <a:off x="8517577" y="803175"/>
            <a:ext cx="1618800" cy="685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PT" b="1"/>
              <a:t>Docente</a:t>
            </a:r>
            <a:endParaRPr b="1"/>
          </a:p>
        </p:txBody>
      </p:sp>
      <p:sp>
        <p:nvSpPr>
          <p:cNvPr id="442" name="Google Shape;442;p23"/>
          <p:cNvSpPr txBox="1">
            <a:spLocks noGrp="1"/>
          </p:cNvSpPr>
          <p:nvPr>
            <p:ph type="body" idx="4"/>
          </p:nvPr>
        </p:nvSpPr>
        <p:spPr>
          <a:xfrm>
            <a:off x="8471923" y="1485375"/>
            <a:ext cx="2918400" cy="1704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330" algn="l" rtl="0"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ID Docente</a:t>
            </a:r>
            <a:endParaRPr/>
          </a:p>
          <a:p>
            <a:pPr marL="457200" lvl="0" indent="-354330" algn="l" rtl="0"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Nome</a:t>
            </a:r>
            <a:endParaRPr/>
          </a:p>
          <a:p>
            <a:pPr marL="457200" lvl="0" indent="-354330" algn="l" rtl="0"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Nr. Contribuinte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3"/>
          <p:cNvSpPr txBox="1">
            <a:spLocks noGrp="1"/>
          </p:cNvSpPr>
          <p:nvPr>
            <p:ph type="body" idx="4"/>
          </p:nvPr>
        </p:nvSpPr>
        <p:spPr>
          <a:xfrm>
            <a:off x="8471923" y="4351675"/>
            <a:ext cx="2918400" cy="1704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330" algn="l" rtl="0"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Nr da Turma</a:t>
            </a:r>
            <a:endParaRPr/>
          </a:p>
          <a:p>
            <a:pPr marL="457200" lvl="0" indent="-354330" algn="l" rtl="0"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Nr de Alunos</a:t>
            </a:r>
            <a:endParaRPr/>
          </a:p>
          <a:p>
            <a:pPr marL="457200" lvl="0" indent="-354330" algn="l" rtl="0"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Diretor de Turma</a:t>
            </a:r>
            <a:endParaRPr/>
          </a:p>
        </p:txBody>
      </p:sp>
      <p:sp>
        <p:nvSpPr>
          <p:cNvPr id="444" name="Google Shape;444;p23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Google Shape;449;p24"/>
          <p:cNvPicPr preferRelativeResize="0"/>
          <p:nvPr/>
        </p:nvPicPr>
        <p:blipFill rotWithShape="1">
          <a:blip r:embed="rId3">
            <a:alphaModFix/>
          </a:blip>
          <a:srcRect t="3350" b="-3350"/>
          <a:stretch/>
        </p:blipFill>
        <p:spPr>
          <a:xfrm>
            <a:off x="0" y="465024"/>
            <a:ext cx="12192001" cy="5204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802" y="4450045"/>
            <a:ext cx="2201664" cy="2078295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24"/>
          <p:cNvSpPr txBox="1"/>
          <p:nvPr/>
        </p:nvSpPr>
        <p:spPr>
          <a:xfrm>
            <a:off x="2796466" y="4970005"/>
            <a:ext cx="41388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pt-PT" sz="14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Escola e Aluno</a:t>
            </a:r>
            <a:endParaRPr/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pt-PT" sz="14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Escola e Turma</a:t>
            </a:r>
            <a:endParaRPr/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pt-PT" sz="14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Aluno e Turma</a:t>
            </a:r>
            <a:endParaRPr/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pt-PT" sz="14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Docente e Turma</a:t>
            </a:r>
            <a:endParaRPr/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pt-PT" sz="14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Escola e Docente</a:t>
            </a:r>
            <a:endParaRPr/>
          </a:p>
        </p:txBody>
      </p:sp>
      <p:sp>
        <p:nvSpPr>
          <p:cNvPr id="452" name="Google Shape;452;p24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25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12</a:t>
            </a:fld>
            <a:endParaRPr/>
          </a:p>
        </p:txBody>
      </p:sp>
      <p:sp>
        <p:nvSpPr>
          <p:cNvPr id="458" name="Google Shape;458;p25"/>
          <p:cNvSpPr txBox="1"/>
          <p:nvPr/>
        </p:nvSpPr>
        <p:spPr>
          <a:xfrm>
            <a:off x="1993225" y="495600"/>
            <a:ext cx="8478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54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3. Modelação conceptual</a:t>
            </a:r>
            <a:endParaRPr sz="54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25"/>
          <p:cNvSpPr txBox="1"/>
          <p:nvPr/>
        </p:nvSpPr>
        <p:spPr>
          <a:xfrm>
            <a:off x="1071625" y="1848475"/>
            <a:ext cx="10321800" cy="3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3.2 Identificar os relacionamentos:</a:t>
            </a:r>
            <a:endParaRPr sz="25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Escola tem matriculados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Alunos;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Aluno está matriculado em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Escola;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Turma contém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Alunos;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Aluno pertence a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Turma;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Escola contém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Turmas;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Turma pertence a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Escola;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Em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Escola trabalham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Docentes;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Docente trabalha em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Escola;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Em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Docente ensina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Turma;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Docentes ensinam </a:t>
            </a: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 Turmas;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6"/>
          <p:cNvSpPr txBox="1">
            <a:spLocks noGrp="1"/>
          </p:cNvSpPr>
          <p:nvPr>
            <p:ph type="title" idx="4294967295"/>
          </p:nvPr>
        </p:nvSpPr>
        <p:spPr>
          <a:xfrm>
            <a:off x="1242300" y="-133850"/>
            <a:ext cx="9707400" cy="25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3600"/>
              <a:buFont typeface="Calibri"/>
              <a:buNone/>
            </a:pPr>
            <a:r>
              <a:rPr lang="pt-PT" sz="3300">
                <a:solidFill>
                  <a:srgbClr val="980000"/>
                </a:solidFill>
              </a:rPr>
              <a:t>3.3 Identificação e associação de atributos aos tipos de entidades e relacionamentos</a:t>
            </a:r>
            <a:endParaRPr sz="3700">
              <a:solidFill>
                <a:srgbClr val="980000"/>
              </a:solidFill>
            </a:endParaRPr>
          </a:p>
        </p:txBody>
      </p:sp>
      <p:pic>
        <p:nvPicPr>
          <p:cNvPr id="465" name="Google Shape;465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2300" y="1742900"/>
            <a:ext cx="4597725" cy="203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8000" y="2071308"/>
            <a:ext cx="5172700" cy="2035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695600" y="4026125"/>
            <a:ext cx="5237500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2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242300" y="4106475"/>
            <a:ext cx="4597725" cy="2120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26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7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3600"/>
              <a:buFont typeface="Calibri"/>
              <a:buNone/>
            </a:pPr>
            <a:r>
              <a:rPr lang="pt-PT" sz="3600"/>
              <a:t>3.4 Identificação das chaves candidatas e chaves primárias</a:t>
            </a:r>
            <a:endParaRPr/>
          </a:p>
        </p:txBody>
      </p:sp>
      <p:pic>
        <p:nvPicPr>
          <p:cNvPr id="475" name="Google Shape;475;p2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398070"/>
            <a:ext cx="12192000" cy="5204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27"/>
          <p:cNvPicPr preferRelativeResize="0"/>
          <p:nvPr/>
        </p:nvPicPr>
        <p:blipFill rotWithShape="1">
          <a:blip r:embed="rId4">
            <a:alphaModFix/>
          </a:blip>
          <a:srcRect b="8775"/>
          <a:stretch/>
        </p:blipFill>
        <p:spPr>
          <a:xfrm>
            <a:off x="1237100" y="4429826"/>
            <a:ext cx="2122225" cy="1851750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27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14</a:t>
            </a:fld>
            <a:endParaRPr/>
          </a:p>
        </p:txBody>
      </p:sp>
      <p:sp>
        <p:nvSpPr>
          <p:cNvPr id="478" name="Google Shape;478;p27"/>
          <p:cNvSpPr/>
          <p:nvPr/>
        </p:nvSpPr>
        <p:spPr>
          <a:xfrm rot="10800000">
            <a:off x="2231750" y="6233300"/>
            <a:ext cx="132900" cy="1329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8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</a:pPr>
            <a:r>
              <a:rPr lang="pt-PT"/>
              <a:t>3.5 Validação do Modelo</a:t>
            </a:r>
            <a:endParaRPr/>
          </a:p>
        </p:txBody>
      </p:sp>
      <p:sp>
        <p:nvSpPr>
          <p:cNvPr id="484" name="Google Shape;484;p28"/>
          <p:cNvSpPr txBox="1">
            <a:spLocks noGrp="1"/>
          </p:cNvSpPr>
          <p:nvPr>
            <p:ph type="body" idx="1"/>
          </p:nvPr>
        </p:nvSpPr>
        <p:spPr>
          <a:xfrm>
            <a:off x="5118447" y="803186"/>
            <a:ext cx="6281873" cy="524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5433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Após a realização do modelo conceptual reunimos de novo com o nosso Cliente, o Sr. Joaquim, que nos deu a aprovação para passarmos ao próximo passo.</a:t>
            </a:r>
            <a:endParaRPr/>
          </a:p>
        </p:txBody>
      </p:sp>
      <p:sp>
        <p:nvSpPr>
          <p:cNvPr id="485" name="Google Shape;485;p28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9"/>
          <p:cNvSpPr txBox="1">
            <a:spLocks noGrp="1"/>
          </p:cNvSpPr>
          <p:nvPr>
            <p:ph type="title" idx="4294967295"/>
          </p:nvPr>
        </p:nvSpPr>
        <p:spPr>
          <a:xfrm>
            <a:off x="922800" y="458050"/>
            <a:ext cx="10346400" cy="783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</a:pPr>
            <a:r>
              <a:rPr lang="pt-PT">
                <a:solidFill>
                  <a:srgbClr val="FFFFFF"/>
                </a:solidFill>
              </a:rPr>
              <a:t>4. Modelação Lógica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91" name="Google Shape;491;p29"/>
          <p:cNvSpPr/>
          <p:nvPr/>
        </p:nvSpPr>
        <p:spPr>
          <a:xfrm rot="10800000">
            <a:off x="5889150" y="1241650"/>
            <a:ext cx="413700" cy="3696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9"/>
          <p:cNvSpPr/>
          <p:nvPr/>
        </p:nvSpPr>
        <p:spPr>
          <a:xfrm>
            <a:off x="987050" y="2150550"/>
            <a:ext cx="2663700" cy="2556900"/>
          </a:xfrm>
          <a:prstGeom prst="ellipse">
            <a:avLst/>
          </a:prstGeom>
          <a:solidFill>
            <a:srgbClr val="B914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Modelação Conceptual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29"/>
          <p:cNvSpPr/>
          <p:nvPr/>
        </p:nvSpPr>
        <p:spPr>
          <a:xfrm>
            <a:off x="4046150" y="3591550"/>
            <a:ext cx="4249200" cy="236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9"/>
          <p:cNvSpPr/>
          <p:nvPr/>
        </p:nvSpPr>
        <p:spPr>
          <a:xfrm>
            <a:off x="8733250" y="2247050"/>
            <a:ext cx="2793300" cy="2630700"/>
          </a:xfrm>
          <a:prstGeom prst="ellipse">
            <a:avLst/>
          </a:prstGeom>
          <a:solidFill>
            <a:srgbClr val="B914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Modelação Lógica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29"/>
          <p:cNvSpPr txBox="1"/>
          <p:nvPr/>
        </p:nvSpPr>
        <p:spPr>
          <a:xfrm>
            <a:off x="4341750" y="3015150"/>
            <a:ext cx="3700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>
                <a:latin typeface="Rockwell"/>
                <a:ea typeface="Rockwell"/>
                <a:cs typeface="Rockwell"/>
                <a:sym typeface="Rockwell"/>
              </a:rPr>
              <a:t>Segue-se a Modelação Lógica</a:t>
            </a:r>
            <a:endParaRPr sz="2000"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496" name="Google Shape;496;p29"/>
          <p:cNvSpPr txBox="1"/>
          <p:nvPr/>
        </p:nvSpPr>
        <p:spPr>
          <a:xfrm>
            <a:off x="3466200" y="4185050"/>
            <a:ext cx="54516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15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Tendo terminado a fase da modelação Conceptual estamos preparados para começar a modelação lógica</a:t>
            </a:r>
            <a:endParaRPr sz="1800"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497" name="Google Shape;497;p29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0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00" cy="24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</a:pPr>
            <a:r>
              <a:rPr lang="pt-PT"/>
              <a:t>4. Modelação Lógica</a:t>
            </a:r>
            <a:endParaRPr/>
          </a:p>
        </p:txBody>
      </p:sp>
      <p:sp>
        <p:nvSpPr>
          <p:cNvPr id="503" name="Google Shape;503;p30"/>
          <p:cNvSpPr txBox="1"/>
          <p:nvPr/>
        </p:nvSpPr>
        <p:spPr>
          <a:xfrm>
            <a:off x="4848825" y="1621275"/>
            <a:ext cx="6348900" cy="22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Para convertermos o nosso modelo conceptual para modelo lógico seguimos os seguintes passos:</a:t>
            </a:r>
            <a:endParaRPr sz="20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3429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180"/>
              <a:buFont typeface="Calibri"/>
              <a:buAutoNum type="arabicPeriod"/>
            </a:pPr>
            <a:r>
              <a:rPr lang="pt-PT" sz="20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Identificar as entidades fortes e entidades fracas</a:t>
            </a:r>
            <a:endParaRPr sz="20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342900" lvl="0" indent="-33147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ockwell"/>
              <a:buAutoNum type="arabicPeriod"/>
            </a:pPr>
            <a:r>
              <a:rPr lang="pt-PT" sz="20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Identificar os diferentes tipos relacionamentos entre entidades</a:t>
            </a:r>
            <a:r>
              <a:rPr lang="pt-PT" sz="1100">
                <a:solidFill>
                  <a:schemeClr val="dk1"/>
                </a:solidFill>
              </a:rPr>
              <a:t>		</a:t>
            </a:r>
            <a:endParaRPr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504" name="Google Shape;504;p30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1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</a:pPr>
            <a:r>
              <a:rPr lang="pt-PT"/>
              <a:t>4.1 Tipos de Entidades</a:t>
            </a:r>
            <a:endParaRPr/>
          </a:p>
        </p:txBody>
      </p:sp>
      <p:sp>
        <p:nvSpPr>
          <p:cNvPr id="510" name="Google Shape;510;p31"/>
          <p:cNvSpPr txBox="1">
            <a:spLocks noGrp="1"/>
          </p:cNvSpPr>
          <p:nvPr>
            <p:ph type="body" idx="1"/>
          </p:nvPr>
        </p:nvSpPr>
        <p:spPr>
          <a:xfrm>
            <a:off x="5136202" y="0"/>
            <a:ext cx="6281873" cy="524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No nosso trabalho todas as entidades são fortes, visto que não dependem umas das outras e têm todas uma chave primária.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Assim, todas as nossa entidades do modelo conceptual serão tabelas no modelo lógico, em que as linhas representam um registo e as colunas um atributo, por exemplo:</a:t>
            </a:r>
            <a:endParaRPr/>
          </a:p>
        </p:txBody>
      </p:sp>
      <p:pic>
        <p:nvPicPr>
          <p:cNvPr id="511" name="Google Shape;511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00" y="4289334"/>
            <a:ext cx="4086955" cy="12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31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2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</a:pPr>
            <a:r>
              <a:rPr lang="pt-PT" sz="3700"/>
              <a:t>4.2 Tipos de relacionamento</a:t>
            </a:r>
            <a:endParaRPr sz="3700"/>
          </a:p>
        </p:txBody>
      </p:sp>
      <p:sp>
        <p:nvSpPr>
          <p:cNvPr id="518" name="Google Shape;518;p32"/>
          <p:cNvSpPr txBox="1">
            <a:spLocks noGrp="1"/>
          </p:cNvSpPr>
          <p:nvPr>
            <p:ph type="body" idx="1"/>
          </p:nvPr>
        </p:nvSpPr>
        <p:spPr>
          <a:xfrm>
            <a:off x="5118447" y="803186"/>
            <a:ext cx="6281873" cy="524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700"/>
              <a:t>Teremos então </a:t>
            </a:r>
            <a:r>
              <a:rPr lang="pt-PT" sz="1700" b="1"/>
              <a:t>5 Tabelas</a:t>
            </a:r>
            <a:r>
              <a:rPr lang="pt-PT" sz="1700"/>
              <a:t> no nosso modelo lógico:</a:t>
            </a:r>
            <a:endParaRPr sz="1700"/>
          </a:p>
          <a:p>
            <a:pPr marL="457200" lvl="0" indent="-34798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80"/>
              <a:buFont typeface="Calibri"/>
              <a:buAutoNum type="arabicPeriod"/>
            </a:pPr>
            <a:r>
              <a:rPr lang="pt-PT" sz="1700" b="1"/>
              <a:t>Escola</a:t>
            </a:r>
            <a:r>
              <a:rPr lang="pt-PT" sz="1700"/>
              <a:t> (Tem um relacionamento de 1:N com Aluno, Docente e Turma, sendo que a Escola é a entidade com cardinalidade 1. Assim todas essas tabelas terão uma chave estrangeira da tabela Escola)</a:t>
            </a:r>
            <a:endParaRPr sz="1700"/>
          </a:p>
          <a:p>
            <a:pPr marL="4572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228600" lvl="0" indent="-2222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80"/>
              <a:buChar char="▪"/>
            </a:pPr>
            <a:r>
              <a:rPr lang="pt-PT" sz="1700"/>
              <a:t>Relacionamento de um para muitos (1:N)</a:t>
            </a:r>
            <a:endParaRPr sz="1700"/>
          </a:p>
          <a:p>
            <a:pPr marL="342900" lvl="0" indent="-3365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80"/>
              <a:buFont typeface="Calibri"/>
              <a:buAutoNum type="arabicPeriod"/>
            </a:pPr>
            <a:r>
              <a:rPr lang="pt-PT" sz="1700" b="1"/>
              <a:t>Aluno</a:t>
            </a:r>
            <a:r>
              <a:rPr lang="pt-PT" sz="1700"/>
              <a:t> (terá uma chave estrangeira advinda da Escola e outra advinda da Turma)</a:t>
            </a:r>
            <a:endParaRPr sz="1700"/>
          </a:p>
          <a:p>
            <a:pPr marL="342900" lvl="0" indent="-3365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80"/>
              <a:buFont typeface="Calibri"/>
              <a:buAutoNum type="arabicPeriod"/>
            </a:pPr>
            <a:r>
              <a:rPr lang="pt-PT" sz="1700" b="1"/>
              <a:t>Docente</a:t>
            </a:r>
            <a:r>
              <a:rPr lang="pt-PT" sz="1700"/>
              <a:t> (terá uma chave estrangeira advinda da Escola)</a:t>
            </a:r>
            <a:endParaRPr sz="1700"/>
          </a:p>
          <a:p>
            <a:pPr marL="342900" lvl="0" indent="-3365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80"/>
              <a:buFont typeface="Calibri"/>
              <a:buAutoNum type="arabicPeriod"/>
            </a:pPr>
            <a:r>
              <a:rPr lang="pt-PT" sz="1700" b="1"/>
              <a:t>Turma</a:t>
            </a:r>
            <a:r>
              <a:rPr lang="pt-PT" sz="1700"/>
              <a:t> (terá uma chave estrangeira advinda da Escola)</a:t>
            </a:r>
            <a:endParaRPr sz="1700"/>
          </a:p>
          <a:p>
            <a:pPr marL="228600" lvl="0" indent="-2222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80"/>
              <a:buChar char="▪"/>
            </a:pPr>
            <a:r>
              <a:rPr lang="pt-PT" sz="1700"/>
              <a:t>Relacionamento de muitos para muitos (N:M)</a:t>
            </a:r>
            <a:endParaRPr sz="1700"/>
          </a:p>
          <a:p>
            <a:pPr marL="342900" lvl="0" indent="-3365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80"/>
              <a:buFont typeface="Calibri"/>
              <a:buAutoNum type="arabicPeriod"/>
            </a:pPr>
            <a:r>
              <a:rPr lang="pt-PT" sz="1700" b="1"/>
              <a:t>Ensina</a:t>
            </a:r>
            <a:r>
              <a:rPr lang="pt-PT" sz="1700"/>
              <a:t> (terá duas chaves estrangeira, Turma e Docente, visto que estas duas entidades têm um relacionamento N para N)</a:t>
            </a:r>
            <a:endParaRPr sz="1700"/>
          </a:p>
        </p:txBody>
      </p:sp>
      <p:sp>
        <p:nvSpPr>
          <p:cNvPr id="519" name="Google Shape;519;p32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title"/>
          </p:nvPr>
        </p:nvSpPr>
        <p:spPr>
          <a:xfrm>
            <a:off x="593558" y="2149642"/>
            <a:ext cx="4032185" cy="288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</a:pPr>
            <a:r>
              <a:rPr lang="pt-PT" sz="3900"/>
              <a:t>Fases de Desenvolvimento</a:t>
            </a:r>
            <a:endParaRPr sz="3900"/>
          </a:p>
        </p:txBody>
      </p:sp>
      <p:sp>
        <p:nvSpPr>
          <p:cNvPr id="360" name="Google Shape;360;p14"/>
          <p:cNvSpPr txBox="1">
            <a:spLocks noGrp="1"/>
          </p:cNvSpPr>
          <p:nvPr>
            <p:ph type="body" idx="1"/>
          </p:nvPr>
        </p:nvSpPr>
        <p:spPr>
          <a:xfrm>
            <a:off x="5118447" y="803186"/>
            <a:ext cx="6281873" cy="524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Apresentação do caso de estudo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Levantamento e Análise dos requisitos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Modelação Concetual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Modelação Lógica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Implementação Física</a:t>
            </a:r>
            <a:endParaRPr/>
          </a:p>
        </p:txBody>
      </p:sp>
      <p:sp>
        <p:nvSpPr>
          <p:cNvPr id="361" name="Google Shape;361;p14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7800" y="276225"/>
            <a:ext cx="7658100" cy="6305550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33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4"/>
          <p:cNvSpPr txBox="1">
            <a:spLocks noGrp="1"/>
          </p:cNvSpPr>
          <p:nvPr>
            <p:ph type="title" idx="4294967295"/>
          </p:nvPr>
        </p:nvSpPr>
        <p:spPr>
          <a:xfrm>
            <a:off x="922800" y="458050"/>
            <a:ext cx="10346400" cy="783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</a:pPr>
            <a:r>
              <a:rPr lang="pt-PT">
                <a:solidFill>
                  <a:srgbClr val="FFFFFF"/>
                </a:solidFill>
              </a:rPr>
              <a:t>5. Implementação Física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31" name="Google Shape;531;p34"/>
          <p:cNvSpPr/>
          <p:nvPr/>
        </p:nvSpPr>
        <p:spPr>
          <a:xfrm rot="10800000">
            <a:off x="5889150" y="1241650"/>
            <a:ext cx="413700" cy="36960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4"/>
          <p:cNvSpPr/>
          <p:nvPr/>
        </p:nvSpPr>
        <p:spPr>
          <a:xfrm>
            <a:off x="8690750" y="2394400"/>
            <a:ext cx="2793300" cy="2630700"/>
          </a:xfrm>
          <a:prstGeom prst="ellipse">
            <a:avLst/>
          </a:prstGeom>
          <a:solidFill>
            <a:srgbClr val="B914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Modelação Física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34"/>
          <p:cNvSpPr/>
          <p:nvPr/>
        </p:nvSpPr>
        <p:spPr>
          <a:xfrm>
            <a:off x="987050" y="2549600"/>
            <a:ext cx="2663700" cy="2556900"/>
          </a:xfrm>
          <a:prstGeom prst="ellipse">
            <a:avLst/>
          </a:prstGeom>
          <a:solidFill>
            <a:srgbClr val="B914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Modelação lógica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4"/>
          <p:cNvSpPr/>
          <p:nvPr/>
        </p:nvSpPr>
        <p:spPr>
          <a:xfrm>
            <a:off x="4046150" y="3591550"/>
            <a:ext cx="4249200" cy="236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34"/>
          <p:cNvSpPr txBox="1"/>
          <p:nvPr/>
        </p:nvSpPr>
        <p:spPr>
          <a:xfrm>
            <a:off x="4085750" y="3015150"/>
            <a:ext cx="417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>
                <a:latin typeface="Rockwell"/>
                <a:ea typeface="Rockwell"/>
                <a:cs typeface="Rockwell"/>
                <a:sym typeface="Rockwell"/>
              </a:rPr>
              <a:t>Segue-se a Implementação Física</a:t>
            </a:r>
            <a:endParaRPr sz="2000"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536" name="Google Shape;536;p34"/>
          <p:cNvSpPr txBox="1"/>
          <p:nvPr/>
        </p:nvSpPr>
        <p:spPr>
          <a:xfrm>
            <a:off x="4208750" y="4035000"/>
            <a:ext cx="3924000" cy="14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Tendo o modelo lógico normalizado resta-nos convertê-lo em código</a:t>
            </a:r>
            <a:r>
              <a:rPr lang="pt-PT" sz="1800" i="1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SQL</a:t>
            </a:r>
            <a:r>
              <a:rPr lang="pt-PT"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, </a:t>
            </a:r>
            <a:r>
              <a:rPr lang="pt-PT" sz="1800" b="1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povoar  </a:t>
            </a:r>
            <a:r>
              <a:rPr lang="pt-PT"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a base de dados com alguma informação.</a:t>
            </a:r>
            <a:r>
              <a:rPr lang="pt-PT" sz="1100">
                <a:solidFill>
                  <a:schemeClr val="dk1"/>
                </a:solidFill>
              </a:rPr>
              <a:t>		</a:t>
            </a:r>
            <a:endParaRPr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537" name="Google Shape;537;p34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5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</a:pPr>
            <a:r>
              <a:rPr lang="pt-PT"/>
              <a:t>5. Modelação Física</a:t>
            </a:r>
            <a:endParaRPr/>
          </a:p>
        </p:txBody>
      </p:sp>
      <p:sp>
        <p:nvSpPr>
          <p:cNvPr id="543" name="Google Shape;543;p35"/>
          <p:cNvSpPr txBox="1">
            <a:spLocks noGrp="1"/>
          </p:cNvSpPr>
          <p:nvPr>
            <p:ph type="body" idx="1"/>
          </p:nvPr>
        </p:nvSpPr>
        <p:spPr>
          <a:xfrm>
            <a:off x="5118447" y="803186"/>
            <a:ext cx="6281873" cy="524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80"/>
              <a:buNone/>
            </a:pPr>
            <a:r>
              <a:rPr lang="pt-PT"/>
              <a:t>Para implementar o modelo físico da nossa base de dados seguimos os seguintes passos: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Criar as tabelas existentes no nosso modelo lógico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Povoamento da nossa base de dados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Tradução dos requisitos do cliente para SQL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Tradução das transações estabelecidas para SQL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Criação de índices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Estimativa do espaço em disco da base de dados e taxa de crescimento anual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Definição de vistas de utilização</a:t>
            </a:r>
            <a:endParaRPr/>
          </a:p>
        </p:txBody>
      </p:sp>
      <p:sp>
        <p:nvSpPr>
          <p:cNvPr id="544" name="Google Shape;544;p35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6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</a:pPr>
            <a:r>
              <a:rPr lang="pt-PT"/>
              <a:t>5.1. Criação das tabelas </a:t>
            </a:r>
            <a:endParaRPr/>
          </a:p>
        </p:txBody>
      </p:sp>
      <p:sp>
        <p:nvSpPr>
          <p:cNvPr id="550" name="Google Shape;550;p36"/>
          <p:cNvSpPr txBox="1">
            <a:spLocks noGrp="1"/>
          </p:cNvSpPr>
          <p:nvPr>
            <p:ph type="body" idx="1"/>
          </p:nvPr>
        </p:nvSpPr>
        <p:spPr>
          <a:xfrm>
            <a:off x="5021496" y="-1960334"/>
            <a:ext cx="6281873" cy="524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/>
              <a:t>Começamos por criar uma tabela por cada uma das nossas entidades:</a:t>
            </a:r>
            <a:endParaRPr/>
          </a:p>
        </p:txBody>
      </p:sp>
      <p:pic>
        <p:nvPicPr>
          <p:cNvPr id="551" name="Google Shape;551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04811" y="1108689"/>
            <a:ext cx="3915250" cy="4938926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36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7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3600"/>
              <a:buFont typeface="Calibri"/>
              <a:buNone/>
            </a:pPr>
            <a:r>
              <a:rPr lang="pt-PT" sz="3600"/>
              <a:t>5.2 Povoamento da nossa base de dados</a:t>
            </a:r>
            <a:endParaRPr/>
          </a:p>
        </p:txBody>
      </p:sp>
      <p:pic>
        <p:nvPicPr>
          <p:cNvPr id="558" name="Google Shape;558;p3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387080" y="2335021"/>
            <a:ext cx="5513655" cy="2187958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37"/>
          <p:cNvSpPr txBox="1"/>
          <p:nvPr/>
        </p:nvSpPr>
        <p:spPr>
          <a:xfrm>
            <a:off x="5091495" y="1178560"/>
            <a:ext cx="580924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</a:pPr>
            <a:r>
              <a:rPr lang="pt-PT"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De seguida, povoamos a nossa base de dados tal como demonstra o exemplo:</a:t>
            </a:r>
            <a:endParaRPr/>
          </a:p>
        </p:txBody>
      </p:sp>
      <p:sp>
        <p:nvSpPr>
          <p:cNvPr id="560" name="Google Shape;560;p37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8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00" cy="2456400"/>
          </a:xfrm>
          <a:prstGeom prst="rect">
            <a:avLst/>
          </a:prstGeom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3600"/>
              <a:buFont typeface="Calibri"/>
              <a:buNone/>
            </a:pPr>
            <a:r>
              <a:rPr lang="pt-PT" sz="3600"/>
              <a:t>5.3 Querie 4 (com um procedimento)</a:t>
            </a:r>
            <a:endParaRPr/>
          </a:p>
        </p:txBody>
      </p:sp>
      <p:pic>
        <p:nvPicPr>
          <p:cNvPr id="566" name="Google Shape;56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0225" y="920950"/>
            <a:ext cx="5320800" cy="2857203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38"/>
          <p:cNvSpPr/>
          <p:nvPr/>
        </p:nvSpPr>
        <p:spPr>
          <a:xfrm>
            <a:off x="7964700" y="3934225"/>
            <a:ext cx="213000" cy="8721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38"/>
          <p:cNvSpPr txBox="1"/>
          <p:nvPr/>
        </p:nvSpPr>
        <p:spPr>
          <a:xfrm>
            <a:off x="5530225" y="4806325"/>
            <a:ext cx="5320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latin typeface="Rockwell"/>
                <a:ea typeface="Rockwell"/>
                <a:cs typeface="Rockwell"/>
                <a:sym typeface="Rockwell"/>
              </a:rPr>
              <a:t>Dado um Id de uma escola exibe o número de alunos da mesma</a:t>
            </a:r>
            <a:endParaRPr sz="2200"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569" name="Google Shape;569;p38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39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00" cy="2456400"/>
          </a:xfrm>
          <a:prstGeom prst="rect">
            <a:avLst/>
          </a:prstGeom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3600"/>
              <a:t>5.3 Querie 10 (com um procedimento)</a:t>
            </a:r>
            <a:endParaRPr/>
          </a:p>
        </p:txBody>
      </p:sp>
      <p:sp>
        <p:nvSpPr>
          <p:cNvPr id="575" name="Google Shape;575;p39"/>
          <p:cNvSpPr txBox="1">
            <a:spLocks noGrp="1"/>
          </p:cNvSpPr>
          <p:nvPr>
            <p:ph type="body" idx="1"/>
          </p:nvPr>
        </p:nvSpPr>
        <p:spPr>
          <a:xfrm>
            <a:off x="5975713" y="5675575"/>
            <a:ext cx="4710300" cy="45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200"/>
              <a:t>Exibe a média de uma dada escola</a:t>
            </a:r>
            <a:endParaRPr sz="2200"/>
          </a:p>
        </p:txBody>
      </p:sp>
      <p:pic>
        <p:nvPicPr>
          <p:cNvPr id="576" name="Google Shape;57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500" y="1172225"/>
            <a:ext cx="5384750" cy="3350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p39"/>
          <p:cNvSpPr/>
          <p:nvPr/>
        </p:nvSpPr>
        <p:spPr>
          <a:xfrm>
            <a:off x="8224363" y="4611400"/>
            <a:ext cx="213000" cy="8721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9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0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00" cy="2456400"/>
          </a:xfrm>
          <a:prstGeom prst="rect">
            <a:avLst/>
          </a:prstGeom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3600"/>
              <a:t>5.3 Querie 11</a:t>
            </a:r>
            <a:endParaRPr/>
          </a:p>
        </p:txBody>
      </p:sp>
      <p:sp>
        <p:nvSpPr>
          <p:cNvPr id="584" name="Google Shape;584;p40"/>
          <p:cNvSpPr txBox="1">
            <a:spLocks noGrp="1"/>
          </p:cNvSpPr>
          <p:nvPr>
            <p:ph type="body" idx="1"/>
          </p:nvPr>
        </p:nvSpPr>
        <p:spPr>
          <a:xfrm>
            <a:off x="6507800" y="4304725"/>
            <a:ext cx="3867900" cy="646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PT"/>
              <a:t>Exibe as médias de cada escola</a:t>
            </a:r>
            <a:endParaRPr/>
          </a:p>
        </p:txBody>
      </p:sp>
      <p:pic>
        <p:nvPicPr>
          <p:cNvPr id="585" name="Google Shape;5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8050" y="2349925"/>
            <a:ext cx="5626649" cy="950275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40"/>
          <p:cNvSpPr/>
          <p:nvPr/>
        </p:nvSpPr>
        <p:spPr>
          <a:xfrm>
            <a:off x="8194863" y="3432625"/>
            <a:ext cx="213000" cy="8721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40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1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00" cy="2456400"/>
          </a:xfrm>
          <a:prstGeom prst="rect">
            <a:avLst/>
          </a:prstGeom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3600"/>
              <a:t>5.3 Inserir</a:t>
            </a:r>
            <a:endParaRPr/>
          </a:p>
        </p:txBody>
      </p:sp>
      <p:sp>
        <p:nvSpPr>
          <p:cNvPr id="593" name="Google Shape;593;p41"/>
          <p:cNvSpPr txBox="1">
            <a:spLocks noGrp="1"/>
          </p:cNvSpPr>
          <p:nvPr>
            <p:ph type="body" idx="1"/>
          </p:nvPr>
        </p:nvSpPr>
        <p:spPr>
          <a:xfrm>
            <a:off x="6581425" y="5276525"/>
            <a:ext cx="3498900" cy="537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PT"/>
              <a:t>Insere novo aluno numa tabela</a:t>
            </a:r>
            <a:endParaRPr/>
          </a:p>
        </p:txBody>
      </p:sp>
      <p:sp>
        <p:nvSpPr>
          <p:cNvPr id="594" name="Google Shape;594;p41"/>
          <p:cNvSpPr/>
          <p:nvPr/>
        </p:nvSpPr>
        <p:spPr>
          <a:xfrm>
            <a:off x="8224375" y="4212350"/>
            <a:ext cx="213000" cy="8721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5" name="Google Shape;59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2963" y="1708225"/>
            <a:ext cx="7455826" cy="22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41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42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00" cy="2456400"/>
          </a:xfrm>
          <a:prstGeom prst="rect">
            <a:avLst/>
          </a:prstGeom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3600"/>
              <a:t>5.3 View</a:t>
            </a:r>
            <a:endParaRPr/>
          </a:p>
        </p:txBody>
      </p:sp>
      <p:sp>
        <p:nvSpPr>
          <p:cNvPr id="602" name="Google Shape;602;p42"/>
          <p:cNvSpPr txBox="1">
            <a:spLocks noGrp="1"/>
          </p:cNvSpPr>
          <p:nvPr>
            <p:ph type="body" idx="1"/>
          </p:nvPr>
        </p:nvSpPr>
        <p:spPr>
          <a:xfrm>
            <a:off x="5636425" y="4311925"/>
            <a:ext cx="5124300" cy="494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PT"/>
              <a:t>Exibe, para cada professor, que turmas leciona</a:t>
            </a:r>
            <a:endParaRPr/>
          </a:p>
        </p:txBody>
      </p:sp>
      <p:pic>
        <p:nvPicPr>
          <p:cNvPr id="603" name="Google Shape;60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775" y="1714400"/>
            <a:ext cx="7139600" cy="1034725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Google Shape;604;p42"/>
          <p:cNvSpPr/>
          <p:nvPr/>
        </p:nvSpPr>
        <p:spPr>
          <a:xfrm>
            <a:off x="8092075" y="2992950"/>
            <a:ext cx="213000" cy="8721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2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5"/>
          <p:cNvSpPr txBox="1">
            <a:spLocks noGrp="1"/>
          </p:cNvSpPr>
          <p:nvPr>
            <p:ph type="title" idx="4294967295"/>
          </p:nvPr>
        </p:nvSpPr>
        <p:spPr>
          <a:xfrm>
            <a:off x="2346484" y="-277785"/>
            <a:ext cx="6849979" cy="245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B91401"/>
              </a:buClr>
              <a:buSzPts val="5400"/>
              <a:buFont typeface="Calibri"/>
              <a:buNone/>
            </a:pPr>
            <a:r>
              <a:rPr lang="pt-PT" sz="5400">
                <a:solidFill>
                  <a:srgbClr val="980000"/>
                </a:solidFill>
              </a:rPr>
              <a:t>1. Caso de Estudo</a:t>
            </a:r>
            <a:endParaRPr>
              <a:solidFill>
                <a:srgbClr val="980000"/>
              </a:solidFill>
            </a:endParaRPr>
          </a:p>
        </p:txBody>
      </p:sp>
      <p:sp>
        <p:nvSpPr>
          <p:cNvPr id="367" name="Google Shape;367;p15"/>
          <p:cNvSpPr txBox="1">
            <a:spLocks noGrp="1"/>
          </p:cNvSpPr>
          <p:nvPr>
            <p:ph type="body" idx="4294967295"/>
          </p:nvPr>
        </p:nvSpPr>
        <p:spPr>
          <a:xfrm>
            <a:off x="218400" y="4135500"/>
            <a:ext cx="23091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80"/>
              <a:buNone/>
            </a:pPr>
            <a:r>
              <a:rPr lang="pt-PT"/>
              <a:t>Cliente: </a:t>
            </a:r>
            <a:endParaRPr/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80"/>
              <a:buNone/>
            </a:pPr>
            <a:r>
              <a:rPr lang="pt-PT"/>
              <a:t>Joaquim Carreira</a:t>
            </a:r>
            <a:endParaRPr/>
          </a:p>
        </p:txBody>
      </p:sp>
      <p:pic>
        <p:nvPicPr>
          <p:cNvPr id="368" name="Google Shape;36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35541" y="2436324"/>
            <a:ext cx="2678797" cy="1894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6375" y="2629288"/>
            <a:ext cx="1481626" cy="1508075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15"/>
          <p:cNvSpPr txBox="1"/>
          <p:nvPr/>
        </p:nvSpPr>
        <p:spPr>
          <a:xfrm>
            <a:off x="9689430" y="4145660"/>
            <a:ext cx="288758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Equipa</a:t>
            </a:r>
            <a:endParaRPr/>
          </a:p>
        </p:txBody>
      </p:sp>
      <p:sp>
        <p:nvSpPr>
          <p:cNvPr id="371" name="Google Shape;371;p15"/>
          <p:cNvSpPr/>
          <p:nvPr/>
        </p:nvSpPr>
        <p:spPr>
          <a:xfrm>
            <a:off x="2527500" y="3235575"/>
            <a:ext cx="6059700" cy="2955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5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3</a:t>
            </a:fld>
            <a:endParaRPr/>
          </a:p>
        </p:txBody>
      </p:sp>
      <p:sp>
        <p:nvSpPr>
          <p:cNvPr id="373" name="Google Shape;373;p15"/>
          <p:cNvSpPr txBox="1"/>
          <p:nvPr/>
        </p:nvSpPr>
        <p:spPr>
          <a:xfrm>
            <a:off x="2527500" y="2399825"/>
            <a:ext cx="254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Rockwell"/>
                <a:ea typeface="Rockwell"/>
                <a:cs typeface="Rockwell"/>
                <a:sym typeface="Rockwell"/>
              </a:rPr>
              <a:t>“(...) um agrupamento chamado JC  (...)”</a:t>
            </a:r>
            <a:endParaRPr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74" name="Google Shape;374;p15"/>
          <p:cNvSpPr txBox="1"/>
          <p:nvPr/>
        </p:nvSpPr>
        <p:spPr>
          <a:xfrm>
            <a:off x="5681525" y="2399825"/>
            <a:ext cx="254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Rockwell"/>
                <a:ea typeface="Rockwell"/>
                <a:cs typeface="Rockwell"/>
                <a:sym typeface="Rockwell"/>
              </a:rPr>
              <a:t>“(...) um docente ensina várias turmas  (...)”</a:t>
            </a:r>
            <a:endParaRPr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75" name="Google Shape;375;p15"/>
          <p:cNvSpPr txBox="1"/>
          <p:nvPr/>
        </p:nvSpPr>
        <p:spPr>
          <a:xfrm>
            <a:off x="2670975" y="3899400"/>
            <a:ext cx="254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Rockwell"/>
                <a:ea typeface="Rockwell"/>
                <a:cs typeface="Rockwell"/>
                <a:sym typeface="Rockwell"/>
              </a:rPr>
              <a:t>“(...) existem três </a:t>
            </a:r>
            <a:endParaRPr>
              <a:latin typeface="Rockwell"/>
              <a:ea typeface="Rockwell"/>
              <a:cs typeface="Rockwell"/>
              <a:sym typeface="Rockwel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Rockwell"/>
                <a:ea typeface="Rockwell"/>
                <a:cs typeface="Rockwell"/>
                <a:sym typeface="Rockwell"/>
              </a:rPr>
              <a:t>escolas diferentes (...)”</a:t>
            </a:r>
            <a:endParaRPr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76" name="Google Shape;376;p15"/>
          <p:cNvSpPr txBox="1"/>
          <p:nvPr/>
        </p:nvSpPr>
        <p:spPr>
          <a:xfrm>
            <a:off x="5753263" y="4022525"/>
            <a:ext cx="254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Rockwell"/>
                <a:ea typeface="Rockwell"/>
                <a:cs typeface="Rockwell"/>
                <a:sym typeface="Rockwell"/>
              </a:rPr>
              <a:t>“(...) um aluno só pertence a uma turma (...)”</a:t>
            </a:r>
            <a:endParaRPr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3"/>
          <p:cNvSpPr txBox="1">
            <a:spLocks noGrp="1"/>
          </p:cNvSpPr>
          <p:nvPr>
            <p:ph type="ctrTitle"/>
          </p:nvPr>
        </p:nvSpPr>
        <p:spPr>
          <a:xfrm>
            <a:off x="1759236" y="2075504"/>
            <a:ext cx="8679900" cy="17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5400"/>
              <a:buFont typeface="Calibri"/>
              <a:buNone/>
            </a:pPr>
            <a:r>
              <a:rPr lang="pt-PT"/>
              <a:t>Implementação da Base de Dados</a:t>
            </a:r>
            <a:endParaRPr/>
          </a:p>
        </p:txBody>
      </p:sp>
      <p:sp>
        <p:nvSpPr>
          <p:cNvPr id="611" name="Google Shape;611;p43"/>
          <p:cNvSpPr txBox="1">
            <a:spLocks noGrp="1"/>
          </p:cNvSpPr>
          <p:nvPr>
            <p:ph type="subTitle" idx="1"/>
          </p:nvPr>
        </p:nvSpPr>
        <p:spPr>
          <a:xfrm>
            <a:off x="1759237" y="3906266"/>
            <a:ext cx="8673300" cy="13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38"/>
              <a:buNone/>
            </a:pPr>
            <a:r>
              <a:rPr lang="pt-PT" sz="1125"/>
              <a:t>Grupo 15: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38"/>
              <a:buNone/>
            </a:pPr>
            <a:r>
              <a:rPr lang="pt-PT" sz="1125"/>
              <a:t>Ana Teresa Gião A89536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38"/>
              <a:buNone/>
            </a:pPr>
            <a:r>
              <a:rPr lang="pt-PT" sz="1125"/>
              <a:t>Maria Beatriz Lacerda a89535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38"/>
              <a:buNone/>
            </a:pPr>
            <a:r>
              <a:rPr lang="pt-PT" sz="1125"/>
              <a:t>Francisco Francos A89458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38"/>
              <a:buNone/>
            </a:pPr>
            <a:r>
              <a:rPr lang="pt-PT" sz="1125"/>
              <a:t>Maria Barros A89525</a:t>
            </a:r>
            <a:endParaRPr/>
          </a:p>
        </p:txBody>
      </p:sp>
      <p:pic>
        <p:nvPicPr>
          <p:cNvPr id="612" name="Google Shape;612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25337" y="224589"/>
            <a:ext cx="1541326" cy="770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7"/>
          <p:cNvSpPr txBox="1"/>
          <p:nvPr/>
        </p:nvSpPr>
        <p:spPr>
          <a:xfrm>
            <a:off x="776875" y="669725"/>
            <a:ext cx="103941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7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2. Levantamento e Análise de Requisitos</a:t>
            </a:r>
            <a:endParaRPr sz="47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17"/>
          <p:cNvSpPr txBox="1"/>
          <p:nvPr/>
        </p:nvSpPr>
        <p:spPr>
          <a:xfrm>
            <a:off x="884050" y="1888625"/>
            <a:ext cx="10394100" cy="30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Docentes:</a:t>
            </a:r>
            <a:endParaRPr sz="25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Números dos docentes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Nomes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Números de contribuinte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Dados das escolas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0" name="Google Shape;390;p17"/>
          <p:cNvPicPr preferRelativeResize="0"/>
          <p:nvPr/>
        </p:nvPicPr>
        <p:blipFill rotWithShape="1">
          <a:blip r:embed="rId3">
            <a:alphaModFix/>
          </a:blip>
          <a:srcRect l="-9427" r="-2541" b="-11969"/>
          <a:stretch/>
        </p:blipFill>
        <p:spPr>
          <a:xfrm>
            <a:off x="6991950" y="1968975"/>
            <a:ext cx="2437974" cy="3842725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17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8"/>
          <p:cNvSpPr txBox="1"/>
          <p:nvPr/>
        </p:nvSpPr>
        <p:spPr>
          <a:xfrm>
            <a:off x="776875" y="669725"/>
            <a:ext cx="103941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7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2. Levantamento e Análise de Requisitos</a:t>
            </a:r>
            <a:endParaRPr sz="47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18"/>
          <p:cNvSpPr txBox="1"/>
          <p:nvPr/>
        </p:nvSpPr>
        <p:spPr>
          <a:xfrm>
            <a:off x="884050" y="1888625"/>
            <a:ext cx="10394100" cy="30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Alunos:</a:t>
            </a:r>
            <a:endParaRPr sz="25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Números de alunos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Nomes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Idades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Emails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18"/>
          <p:cNvSpPr txBox="1"/>
          <p:nvPr/>
        </p:nvSpPr>
        <p:spPr>
          <a:xfrm>
            <a:off x="8023150" y="2658425"/>
            <a:ext cx="3255000" cy="23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Char char="●"/>
            </a:pPr>
            <a:r>
              <a:rPr lang="pt-PT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Médias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Char char="●"/>
            </a:pPr>
            <a:r>
              <a:rPr lang="pt-PT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Dados das turmas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Char char="●"/>
            </a:pPr>
            <a:r>
              <a:rPr lang="pt-PT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Dados das escolas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9" name="Google Shape;3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1450" y="2377125"/>
            <a:ext cx="2664999" cy="3299324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18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9"/>
          <p:cNvSpPr txBox="1"/>
          <p:nvPr/>
        </p:nvSpPr>
        <p:spPr>
          <a:xfrm>
            <a:off x="776875" y="669725"/>
            <a:ext cx="103941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7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2. Levantamento e Análise de Requisitos</a:t>
            </a:r>
            <a:endParaRPr sz="47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19"/>
          <p:cNvSpPr txBox="1"/>
          <p:nvPr/>
        </p:nvSpPr>
        <p:spPr>
          <a:xfrm>
            <a:off x="884050" y="1888625"/>
            <a:ext cx="10394100" cy="3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Escolas:</a:t>
            </a:r>
            <a:endParaRPr sz="25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Números das escolas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Ruas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Códigos Postal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Telemóveis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7" name="Google Shape;407;p19"/>
          <p:cNvPicPr preferRelativeResize="0"/>
          <p:nvPr/>
        </p:nvPicPr>
        <p:blipFill rotWithShape="1">
          <a:blip r:embed="rId3">
            <a:alphaModFix/>
          </a:blip>
          <a:srcRect b="5829"/>
          <a:stretch/>
        </p:blipFill>
        <p:spPr>
          <a:xfrm>
            <a:off x="6260300" y="2118900"/>
            <a:ext cx="3732024" cy="370655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19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0"/>
          <p:cNvSpPr txBox="1"/>
          <p:nvPr/>
        </p:nvSpPr>
        <p:spPr>
          <a:xfrm>
            <a:off x="776875" y="669725"/>
            <a:ext cx="103941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7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2. Levantamento e Análise de Requisitos</a:t>
            </a:r>
            <a:endParaRPr sz="47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20"/>
          <p:cNvSpPr txBox="1"/>
          <p:nvPr/>
        </p:nvSpPr>
        <p:spPr>
          <a:xfrm>
            <a:off x="884050" y="1888625"/>
            <a:ext cx="10394100" cy="30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 b="1">
                <a:latin typeface="Calibri"/>
                <a:ea typeface="Calibri"/>
                <a:cs typeface="Calibri"/>
                <a:sym typeface="Calibri"/>
              </a:rPr>
              <a:t>Turmas:</a:t>
            </a:r>
            <a:endParaRPr sz="25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Números de turmas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Números totais de alunos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Diretores de turma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●"/>
            </a:pPr>
            <a:r>
              <a:rPr lang="pt-PT" sz="2500">
                <a:latin typeface="Calibri"/>
                <a:ea typeface="Calibri"/>
                <a:cs typeface="Calibri"/>
                <a:sym typeface="Calibri"/>
              </a:rPr>
              <a:t>Dados das escolas</a:t>
            </a: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5" name="Google Shape;415;p20"/>
          <p:cNvPicPr preferRelativeResize="0"/>
          <p:nvPr/>
        </p:nvPicPr>
        <p:blipFill rotWithShape="1">
          <a:blip r:embed="rId3">
            <a:alphaModFix/>
          </a:blip>
          <a:srcRect r="2742" b="8408"/>
          <a:stretch/>
        </p:blipFill>
        <p:spPr>
          <a:xfrm>
            <a:off x="5952225" y="1888625"/>
            <a:ext cx="4147250" cy="3229851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20"/>
          <p:cNvSpPr txBox="1">
            <a:spLocks noGrp="1"/>
          </p:cNvSpPr>
          <p:nvPr>
            <p:ph type="sldNum" idx="12"/>
          </p:nvPr>
        </p:nvSpPr>
        <p:spPr>
          <a:xfrm>
            <a:off x="10479030" y="6227065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1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</a:pPr>
            <a:r>
              <a:rPr lang="pt-PT"/>
              <a:t>3. Modelo Conceptual</a:t>
            </a:r>
            <a:endParaRPr/>
          </a:p>
        </p:txBody>
      </p:sp>
      <p:sp>
        <p:nvSpPr>
          <p:cNvPr id="422" name="Google Shape;422;p21"/>
          <p:cNvSpPr txBox="1">
            <a:spLocks noGrp="1"/>
          </p:cNvSpPr>
          <p:nvPr>
            <p:ph type="body" idx="1"/>
          </p:nvPr>
        </p:nvSpPr>
        <p:spPr>
          <a:xfrm>
            <a:off x="5118447" y="803186"/>
            <a:ext cx="6281873" cy="524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80"/>
              <a:buNone/>
            </a:pPr>
            <a:r>
              <a:rPr lang="pt-PT"/>
              <a:t>A partir dos requisitos fornecidos pelo nosso cliente conseguimos retirar a informação e seguir os seguintes passos para a construção do nosso modelo conceptual: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Identificar e caracterizar as diferentes entidades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Identificar e caracterizar os diferentes relacionamentos entre entidades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Identificar o domínio dos atributos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Identificar as chaves candidatas e a chave primária das entidades</a:t>
            </a:r>
            <a:endParaRPr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Font typeface="Calibri"/>
              <a:buAutoNum type="arabicPeriod"/>
            </a:pPr>
            <a:r>
              <a:rPr lang="pt-PT"/>
              <a:t>Validação do modelo</a:t>
            </a:r>
            <a:endParaRPr/>
          </a:p>
        </p:txBody>
      </p:sp>
      <p:sp>
        <p:nvSpPr>
          <p:cNvPr id="423" name="Google Shape;423;p21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2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</a:pPr>
            <a:r>
              <a:rPr lang="pt-PT"/>
              <a:t>3.1 Identificar as entidades</a:t>
            </a:r>
            <a:endParaRPr/>
          </a:p>
        </p:txBody>
      </p:sp>
      <p:sp>
        <p:nvSpPr>
          <p:cNvPr id="429" name="Google Shape;429;p22"/>
          <p:cNvSpPr txBox="1">
            <a:spLocks noGrp="1"/>
          </p:cNvSpPr>
          <p:nvPr>
            <p:ph type="body" idx="1"/>
          </p:nvPr>
        </p:nvSpPr>
        <p:spPr>
          <a:xfrm>
            <a:off x="5118447" y="803186"/>
            <a:ext cx="6281873" cy="524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228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80"/>
              <a:buChar char="▪"/>
            </a:pPr>
            <a:r>
              <a:rPr lang="pt-PT" b="1"/>
              <a:t>Escola:  </a:t>
            </a:r>
            <a:r>
              <a:rPr lang="pt-PT"/>
              <a:t>Entidade que representa as várias escolas do nosso agrupamento</a:t>
            </a:r>
            <a:endParaRPr/>
          </a:p>
          <a:p>
            <a:pPr marL="228600" lvl="0" indent="-228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 b="1"/>
              <a:t>Aluno: </a:t>
            </a:r>
            <a:r>
              <a:rPr lang="pt-PT"/>
              <a:t>Entidade que representa os vários alunos integrantes da nossa base de dados</a:t>
            </a:r>
            <a:endParaRPr/>
          </a:p>
          <a:p>
            <a:pPr marL="228600" lvl="0" indent="-228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 b="1"/>
              <a:t>Turma:  </a:t>
            </a:r>
            <a:r>
              <a:rPr lang="pt-PT"/>
              <a:t>Entidade que representa os conjuntos de alunos na base de dados</a:t>
            </a:r>
            <a:endParaRPr/>
          </a:p>
          <a:p>
            <a:pPr marL="228600" lvl="0" indent="-228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</a:pPr>
            <a:r>
              <a:rPr lang="pt-PT" b="1"/>
              <a:t>Docente: </a:t>
            </a:r>
            <a:r>
              <a:rPr lang="pt-PT"/>
              <a:t>Entidade onde se encontra a informação dos docentes de uma dada escola.</a:t>
            </a:r>
            <a:endParaRPr/>
          </a:p>
          <a:p>
            <a:pPr marL="228600" lvl="0" indent="-10287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</a:pPr>
            <a:endParaRPr/>
          </a:p>
          <a:p>
            <a:pPr marL="228600" lvl="0" indent="-10287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</a:pPr>
            <a:endParaRPr/>
          </a:p>
        </p:txBody>
      </p:sp>
      <p:sp>
        <p:nvSpPr>
          <p:cNvPr id="430" name="Google Shape;430;p22"/>
          <p:cNvSpPr txBox="1">
            <a:spLocks noGrp="1"/>
          </p:cNvSpPr>
          <p:nvPr>
            <p:ph type="sldNum" idx="12"/>
          </p:nvPr>
        </p:nvSpPr>
        <p:spPr>
          <a:xfrm>
            <a:off x="10485930" y="6139690"/>
            <a:ext cx="9144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PT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rgbClr val="000000"/>
      </a:dk1>
      <a:lt1>
        <a:srgbClr val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972</Words>
  <Application>Microsoft Macintosh PowerPoint</Application>
  <PresentationFormat>Ecrã Panorâmico</PresentationFormat>
  <Paragraphs>185</Paragraphs>
  <Slides>30</Slides>
  <Notes>30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30</vt:i4>
      </vt:variant>
    </vt:vector>
  </HeadingPairs>
  <TitlesOfParts>
    <vt:vector size="35" baseType="lpstr">
      <vt:lpstr>Arial</vt:lpstr>
      <vt:lpstr>Calibri</vt:lpstr>
      <vt:lpstr>Noto Sans Symbols</vt:lpstr>
      <vt:lpstr>Rockwell</vt:lpstr>
      <vt:lpstr>Atlas</vt:lpstr>
      <vt:lpstr>Implementação da Base de Dados</vt:lpstr>
      <vt:lpstr>Fases de Desenvolvimento</vt:lpstr>
      <vt:lpstr>1. Caso de Estudo</vt:lpstr>
      <vt:lpstr>Apresentação do PowerPoint</vt:lpstr>
      <vt:lpstr>Apresentação do PowerPoint</vt:lpstr>
      <vt:lpstr>Apresentação do PowerPoint</vt:lpstr>
      <vt:lpstr>Apresentação do PowerPoint</vt:lpstr>
      <vt:lpstr>3. Modelo Conceptual</vt:lpstr>
      <vt:lpstr>3.1 Identificar as entidades</vt:lpstr>
      <vt:lpstr>3.1.1 Caracterização das entidades baseadas nos requisitos levantados</vt:lpstr>
      <vt:lpstr>Apresentação do PowerPoint</vt:lpstr>
      <vt:lpstr>Apresentação do PowerPoint</vt:lpstr>
      <vt:lpstr>3.3 Identificação e associação de atributos aos tipos de entidades e relacionamentos</vt:lpstr>
      <vt:lpstr>3.4 Identificação das chaves candidatas e chaves primárias</vt:lpstr>
      <vt:lpstr>3.5 Validação do Modelo</vt:lpstr>
      <vt:lpstr>4. Modelação Lógica</vt:lpstr>
      <vt:lpstr>4. Modelação Lógica</vt:lpstr>
      <vt:lpstr>4.1 Tipos de Entidades</vt:lpstr>
      <vt:lpstr>4.2 Tipos de relacionamento</vt:lpstr>
      <vt:lpstr>Apresentação do PowerPoint</vt:lpstr>
      <vt:lpstr>5. Implementação Física</vt:lpstr>
      <vt:lpstr>5. Modelação Física</vt:lpstr>
      <vt:lpstr>5.1. Criação das tabelas </vt:lpstr>
      <vt:lpstr>5.2 Povoamento da nossa base de dados</vt:lpstr>
      <vt:lpstr>5.3 Querie 4 (com um procedimento)</vt:lpstr>
      <vt:lpstr>5.3 Querie 10 (com um procedimento)</vt:lpstr>
      <vt:lpstr>5.3 Querie 11</vt:lpstr>
      <vt:lpstr>5.3 Inserir</vt:lpstr>
      <vt:lpstr>5.3 View</vt:lpstr>
      <vt:lpstr>Implementação da Base de Dados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Implementação da Base de Dados</dc:title>
  <cp:lastModifiedBy>Maria Quintas Barros</cp:lastModifiedBy>
  <cp:revision>3</cp:revision>
  <dcterms:modified xsi:type="dcterms:W3CDTF">2021-01-27T20:38:12Z</dcterms:modified>
</cp:coreProperties>
</file>